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0" r:id="rId3"/>
    <p:sldId id="257" r:id="rId4"/>
    <p:sldId id="281" r:id="rId5"/>
    <p:sldId id="296" r:id="rId6"/>
    <p:sldId id="282" r:id="rId7"/>
    <p:sldId id="295" r:id="rId8"/>
    <p:sldId id="283" r:id="rId9"/>
    <p:sldId id="297" r:id="rId10"/>
    <p:sldId id="284" r:id="rId11"/>
    <p:sldId id="298" r:id="rId12"/>
    <p:sldId id="285" r:id="rId13"/>
    <p:sldId id="302" r:id="rId14"/>
    <p:sldId id="286" r:id="rId15"/>
    <p:sldId id="303" r:id="rId16"/>
    <p:sldId id="287" r:id="rId17"/>
    <p:sldId id="304" r:id="rId18"/>
    <p:sldId id="288" r:id="rId19"/>
    <p:sldId id="306" r:id="rId20"/>
    <p:sldId id="289" r:id="rId21"/>
    <p:sldId id="307" r:id="rId22"/>
    <p:sldId id="290" r:id="rId23"/>
    <p:sldId id="308" r:id="rId24"/>
    <p:sldId id="291" r:id="rId25"/>
    <p:sldId id="310" r:id="rId26"/>
    <p:sldId id="292" r:id="rId27"/>
    <p:sldId id="311" r:id="rId28"/>
    <p:sldId id="293" r:id="rId29"/>
    <p:sldId id="312" r:id="rId30"/>
    <p:sldId id="294" r:id="rId31"/>
    <p:sldId id="313" r:id="rId3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B92D14"/>
    <a:srgbClr val="35759D"/>
    <a:srgbClr val="35B19D"/>
    <a:srgbClr val="000000"/>
    <a:srgbClr val="777777"/>
    <a:srgbClr val="969696"/>
    <a:srgbClr val="2929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73" autoAdjust="0"/>
  </p:normalViewPr>
  <p:slideViewPr>
    <p:cSldViewPr>
      <p:cViewPr varScale="1">
        <p:scale>
          <a:sx n="105" d="100"/>
          <a:sy n="105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3CDD1CB-CBB1-4BA6-AB18-54059D9FDBE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9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674E00-712C-41AA-9CCF-2376335B5D4B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29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31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12D8F-0C6F-4172-863F-EDFE9E34BB92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22522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705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1870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685800" y="6248400"/>
            <a:ext cx="1903413" cy="4587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248400"/>
            <a:ext cx="2894013" cy="4587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8400"/>
            <a:ext cx="1903413" cy="4587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F5FC7-8FED-43C1-B321-A7C6708A78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8830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0813" cy="4233863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685800" y="6248400"/>
            <a:ext cx="1903413" cy="4587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248400"/>
            <a:ext cx="2894013" cy="4587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8400"/>
            <a:ext cx="1903413" cy="4587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C8D1F-66B3-4AFD-9D1B-92E7037E2DE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051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263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0138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75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17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73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0890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3705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9499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843808" y="116632"/>
            <a:ext cx="5796136" cy="2376264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DIVERSIDADE SEXUAL NA ESCOLA: VAMOS FALAR </a:t>
            </a:r>
            <a:r>
              <a:rPr lang="pt-BR" sz="4000" b="1" dirty="0" smtClean="0">
                <a:solidFill>
                  <a:srgbClr val="002060"/>
                </a:solidFill>
              </a:rPr>
              <a:t>SOBRE ISSO</a:t>
            </a:r>
            <a:endParaRPr lang="ru-RU" sz="4000" b="1" dirty="0" smtClean="0">
              <a:solidFill>
                <a:srgbClr val="002060"/>
              </a:solidFill>
            </a:endParaRP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5229200"/>
            <a:ext cx="3600400" cy="108012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Carolina </a:t>
            </a:r>
            <a:r>
              <a:rPr lang="en-US" dirty="0" err="1" smtClean="0">
                <a:solidFill>
                  <a:srgbClr val="002060"/>
                </a:solidFill>
              </a:rPr>
              <a:t>Freire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algn="ctr" eaLnBrk="1" hangingPunct="1"/>
            <a:r>
              <a:rPr lang="en-US" i="1" dirty="0" err="1" smtClean="0">
                <a:solidFill>
                  <a:srgbClr val="002060"/>
                </a:solidFill>
              </a:rPr>
              <a:t>Psicóloga</a:t>
            </a:r>
            <a:endParaRPr lang="ru-RU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295400" y="0"/>
            <a:ext cx="78486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76200"/>
            <a:ext cx="7620000" cy="12192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 smtClean="0">
                <a:latin typeface="Verdana" pitchFamily="34" charset="0"/>
              </a:rPr>
              <a:t>Orientação do desejo sexual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76400"/>
            <a:ext cx="7696200" cy="4724400"/>
          </a:xfrm>
        </p:spPr>
        <p:txBody>
          <a:bodyPr/>
          <a:lstStyle/>
          <a:p>
            <a:pPr marL="0" indent="0" algn="ctr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dirty="0" smtClean="0">
              <a:solidFill>
                <a:srgbClr val="FFFFFF"/>
              </a:solidFill>
              <a:latin typeface="Verdana" pitchFamily="34" charset="0"/>
            </a:endParaRPr>
          </a:p>
          <a:p>
            <a:pPr marL="0" indent="0" algn="ctr" eaLnBrk="1" hangingPunct="1">
              <a:spcBef>
                <a:spcPts val="9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 smtClean="0">
                <a:solidFill>
                  <a:srgbClr val="FFFFFF"/>
                </a:solidFill>
                <a:latin typeface="Verdana" pitchFamily="34" charset="0"/>
              </a:rPr>
              <a:t>Quem nos atrai eroticamente</a:t>
            </a:r>
          </a:p>
          <a:p>
            <a:pPr marL="0" indent="0" algn="ctr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dirty="0" smtClean="0">
                <a:solidFill>
                  <a:srgbClr val="FFFFFF"/>
                </a:solidFill>
                <a:latin typeface="Verdana" pitchFamily="34" charset="0"/>
              </a:rPr>
              <a:t>(afetiva e/ou sexualmente)</a:t>
            </a:r>
          </a:p>
          <a:p>
            <a:pPr marL="0" indent="0" algn="ctr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dirty="0" smtClean="0">
              <a:solidFill>
                <a:srgbClr val="FFFFFF"/>
              </a:solidFill>
              <a:latin typeface="Verdana" pitchFamily="34" charset="0"/>
            </a:endParaRPr>
          </a:p>
          <a:p>
            <a:pPr marL="0" indent="0" algn="ctr" eaLnBrk="1" hangingPunct="1">
              <a:spcBef>
                <a:spcPts val="9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 smtClean="0">
                <a:solidFill>
                  <a:srgbClr val="FFFFFF"/>
                </a:solidFill>
                <a:latin typeface="Verdana" pitchFamily="34" charset="0"/>
              </a:rPr>
              <a:t>Não é opção</a:t>
            </a:r>
          </a:p>
          <a:p>
            <a:pPr marL="0" indent="0" algn="ctr" eaLnBrk="1" hangingPunct="1">
              <a:spcBef>
                <a:spcPts val="700"/>
              </a:spcBef>
              <a:buClr>
                <a:srgbClr val="FFFFFF"/>
              </a:buClr>
              <a:buFont typeface="Verdana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dirty="0" smtClean="0">
                <a:solidFill>
                  <a:srgbClr val="FFFFFF"/>
                </a:solidFill>
                <a:latin typeface="Verdana" pitchFamily="34" charset="0"/>
              </a:rPr>
              <a:t>desejo é espontâneo, </a:t>
            </a:r>
          </a:p>
          <a:p>
            <a:pPr marL="0" indent="0" algn="ctr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dirty="0" smtClean="0">
                <a:solidFill>
                  <a:srgbClr val="FFFFFF"/>
                </a:solidFill>
                <a:latin typeface="Verdana" pitchFamily="34" charset="0"/>
              </a:rPr>
              <a:t>não é influenciável</a:t>
            </a:r>
          </a:p>
          <a:p>
            <a:pPr marL="0" indent="0" algn="ctr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0" y="0"/>
            <a:ext cx="1295400" cy="121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717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0" y="838200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Sexualidade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Consultoria</a:t>
            </a:r>
          </a:p>
        </p:txBody>
      </p:sp>
    </p:spTree>
    <p:extLst>
      <p:ext uri="{BB962C8B-B14F-4D97-AF65-F5344CB8AC3E}">
        <p14:creationId xmlns:p14="http://schemas.microsoft.com/office/powerpoint/2010/main" xmlns="" val="1472953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908720"/>
            <a:ext cx="7315200" cy="92008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b="1" dirty="0" smtClean="0">
                <a:solidFill>
                  <a:srgbClr val="4D4D4D"/>
                </a:solidFill>
              </a:rPr>
              <a:t>Orientação do desejo sexual</a:t>
            </a:r>
            <a:endParaRPr lang="ru-RU" b="1" dirty="0" smtClean="0">
              <a:solidFill>
                <a:srgbClr val="4D4D4D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pt-BR" altLang="ko-KR" b="1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b="1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Quem nos atrai eroticamente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(afetiva e/ou sexualmente)</a:t>
            </a:r>
          </a:p>
          <a:p>
            <a:pPr marL="0" indent="0" algn="ctr">
              <a:lnSpc>
                <a:spcPct val="80000"/>
              </a:lnSpc>
              <a:buNone/>
            </a:pPr>
            <a:endParaRPr lang="pt-BR" altLang="ko-KR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b="1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Não é opção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desejo é espontâneo,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não é influenciável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sz="2000" dirty="0" smtClean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83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295400" y="0"/>
            <a:ext cx="78486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81200" y="1981200"/>
            <a:ext cx="6400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algn="ctr">
              <a:spcBef>
                <a:spcPts val="10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4200" b="1" dirty="0">
              <a:solidFill>
                <a:srgbClr val="FFFFFF"/>
              </a:solidFill>
              <a:latin typeface="Verdana" pitchFamily="34" charset="0"/>
            </a:endParaRPr>
          </a:p>
          <a:p>
            <a:pPr algn="ctr">
              <a:spcBef>
                <a:spcPts val="10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4200" b="1" dirty="0">
                <a:solidFill>
                  <a:srgbClr val="FFFFFF"/>
                </a:solidFill>
                <a:latin typeface="Verdana" pitchFamily="34" charset="0"/>
              </a:rPr>
              <a:t>Atitude sexual </a:t>
            </a:r>
          </a:p>
          <a:p>
            <a:pPr algn="ctr">
              <a:spcBef>
                <a:spcPts val="10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4200" b="1" dirty="0">
                <a:solidFill>
                  <a:srgbClr val="FFFFFF"/>
                </a:solidFill>
                <a:latin typeface="Verdana" pitchFamily="34" charset="0"/>
              </a:rPr>
              <a:t>x </a:t>
            </a:r>
          </a:p>
          <a:p>
            <a:pPr algn="ctr">
              <a:spcBef>
                <a:spcPts val="10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4200" b="1" dirty="0">
                <a:solidFill>
                  <a:srgbClr val="FFFFFF"/>
                </a:solidFill>
                <a:latin typeface="Verdana" pitchFamily="34" charset="0"/>
              </a:rPr>
              <a:t>Desejo sexual</a:t>
            </a:r>
          </a:p>
          <a:p>
            <a:pPr algn="ctr">
              <a:spcBef>
                <a:spcPts val="10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42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1371600" y="76200"/>
            <a:ext cx="7620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>
                <a:solidFill>
                  <a:srgbClr val="000000"/>
                </a:solidFill>
                <a:latin typeface="Verdana" pitchFamily="34" charset="0"/>
              </a:rPr>
              <a:t>Orientação do desejo sexual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0" y="0"/>
            <a:ext cx="1295400" cy="121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820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0" y="838200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Sexualidade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Consultoria</a:t>
            </a:r>
          </a:p>
        </p:txBody>
      </p:sp>
    </p:spTree>
    <p:extLst>
      <p:ext uri="{BB962C8B-B14F-4D97-AF65-F5344CB8AC3E}">
        <p14:creationId xmlns:p14="http://schemas.microsoft.com/office/powerpoint/2010/main" xmlns="" val="30142533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908720"/>
            <a:ext cx="7315200" cy="92008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b="1" dirty="0" smtClean="0">
                <a:solidFill>
                  <a:srgbClr val="4D4D4D"/>
                </a:solidFill>
              </a:rPr>
              <a:t>Orientação do desejo sexual</a:t>
            </a:r>
            <a:endParaRPr lang="ru-RU" b="1" dirty="0" smtClean="0">
              <a:solidFill>
                <a:srgbClr val="4D4D4D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pt-BR" altLang="ko-KR" b="1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t-BR" altLang="ko-KR" b="1" dirty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sz="4000" b="1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Atitude sexual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sz="4000" b="1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x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sz="4000" b="1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Desejo sexual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sz="2800" dirty="0" smtClean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1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295400" y="0"/>
            <a:ext cx="78486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600200" y="76200"/>
            <a:ext cx="7620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>
                <a:solidFill>
                  <a:srgbClr val="000000"/>
                </a:solidFill>
                <a:latin typeface="Verdana" pitchFamily="34" charset="0"/>
              </a:rPr>
              <a:t>Heterossexual</a:t>
            </a:r>
          </a:p>
        </p:txBody>
      </p:sp>
      <p:graphicFrame>
        <p:nvGraphicFramePr>
          <p:cNvPr id="10245" name="Group 5"/>
          <p:cNvGraphicFramePr>
            <a:graphicFrameLocks noGrp="1"/>
          </p:cNvGraphicFramePr>
          <p:nvPr/>
        </p:nvGraphicFramePr>
        <p:xfrm>
          <a:off x="1752600" y="1752600"/>
          <a:ext cx="6783388" cy="4804134"/>
        </p:xfrm>
        <a:graphic>
          <a:graphicData uri="http://schemas.openxmlformats.org/drawingml/2006/table">
            <a:tbl>
              <a:tblPr/>
              <a:tblGrid>
                <a:gridCol w="2174875"/>
                <a:gridCol w="2246313"/>
                <a:gridCol w="2362200"/>
              </a:tblGrid>
              <a:tr h="83172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2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Homem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Mulher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7091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Sexo Biológico</a:t>
                      </a:r>
                    </a:p>
                  </a:txBody>
                  <a:tcPr marL="90000" marR="90000" marT="46793" marB="46793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Macho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Fêmea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7091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Sexual</a:t>
                      </a:r>
                    </a:p>
                  </a:txBody>
                  <a:tcPr marL="90000" marR="90000" marT="46793" marB="46793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Masculina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Feminina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132670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de gênero</a:t>
                      </a:r>
                    </a:p>
                  </a:txBody>
                  <a:tcPr marL="90000" marR="90000" marT="46793" marB="46793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 (masculinos ou femininos)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 (masculinos ou femininos)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122695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Orientação do Desejo</a:t>
                      </a:r>
                    </a:p>
                  </a:txBody>
                  <a:tcPr marL="90000" marR="90000" marT="46793" marB="46793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Sexo oposto, portanto heterossexual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Sexo oposto, portanto heterossexual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</a:tbl>
          </a:graphicData>
        </a:graphic>
      </p:graphicFrame>
      <p:sp>
        <p:nvSpPr>
          <p:cNvPr id="9248" name="Rectangle 59"/>
          <p:cNvSpPr>
            <a:spLocks noChangeArrowheads="1"/>
          </p:cNvSpPr>
          <p:nvPr/>
        </p:nvSpPr>
        <p:spPr bwMode="auto">
          <a:xfrm>
            <a:off x="0" y="0"/>
            <a:ext cx="1295400" cy="121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9249" name="Picture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50" name="Text Box 61"/>
          <p:cNvSpPr txBox="1">
            <a:spLocks noChangeArrowheads="1"/>
          </p:cNvSpPr>
          <p:nvPr/>
        </p:nvSpPr>
        <p:spPr bwMode="auto">
          <a:xfrm>
            <a:off x="0" y="838200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Sexualidade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Consultoria</a:t>
            </a:r>
          </a:p>
        </p:txBody>
      </p:sp>
    </p:spTree>
    <p:extLst>
      <p:ext uri="{BB962C8B-B14F-4D97-AF65-F5344CB8AC3E}">
        <p14:creationId xmlns:p14="http://schemas.microsoft.com/office/powerpoint/2010/main" xmlns="" val="3236618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692696"/>
            <a:ext cx="7315200" cy="92008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b="1" dirty="0" smtClean="0">
                <a:solidFill>
                  <a:srgbClr val="4D4D4D"/>
                </a:solidFill>
              </a:rPr>
              <a:t>Heterossexual</a:t>
            </a:r>
          </a:p>
        </p:txBody>
      </p:sp>
      <p:graphicFrame>
        <p:nvGraphicFramePr>
          <p:cNvPr id="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627787"/>
              </p:ext>
            </p:extLst>
          </p:nvPr>
        </p:nvGraphicFramePr>
        <p:xfrm>
          <a:off x="1403648" y="1772816"/>
          <a:ext cx="6783388" cy="47953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74875"/>
                <a:gridCol w="2246313"/>
                <a:gridCol w="2362200"/>
              </a:tblGrid>
              <a:tr h="83172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2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Homem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Mulher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</a:tr>
              <a:tr h="70065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Sexo Biológico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Macho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Fêmea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</a:tr>
              <a:tr h="7091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Sexual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Masculina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Feminina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</a:tr>
              <a:tr h="132670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de gênero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Variáveis (masculinos ou femininos)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Variáveis (masculinos ou femininos)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</a:tr>
              <a:tr h="122695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Orientação do Desejo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Sexo oposto, portanto heterossexual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Sexo oposto, portanto heterossexual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5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295400" y="0"/>
            <a:ext cx="78486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3962400" cy="9144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 smtClean="0">
                <a:latin typeface="Verdana" pitchFamily="34" charset="0"/>
              </a:rPr>
              <a:t>Homossexual</a:t>
            </a:r>
          </a:p>
        </p:txBody>
      </p:sp>
      <p:graphicFrame>
        <p:nvGraphicFramePr>
          <p:cNvPr id="11269" name="Group 5"/>
          <p:cNvGraphicFramePr>
            <a:graphicFrameLocks noGrp="1"/>
          </p:cNvGraphicFramePr>
          <p:nvPr/>
        </p:nvGraphicFramePr>
        <p:xfrm>
          <a:off x="1752600" y="1793875"/>
          <a:ext cx="6859588" cy="4612064"/>
        </p:xfrm>
        <a:graphic>
          <a:graphicData uri="http://schemas.openxmlformats.org/drawingml/2006/table">
            <a:tbl>
              <a:tblPr/>
              <a:tblGrid>
                <a:gridCol w="2209800"/>
                <a:gridCol w="2322513"/>
                <a:gridCol w="2327275"/>
              </a:tblGrid>
              <a:tr h="5745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Homem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Mulher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Sexo Biológico</a:t>
                      </a:r>
                    </a:p>
                  </a:txBody>
                  <a:tcPr marL="90000" marR="90000" marT="46793" marB="46793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Macho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Fêmea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Sexual</a:t>
                      </a:r>
                    </a:p>
                  </a:txBody>
                  <a:tcPr marL="90000" marR="90000" marT="46793" marB="46793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Masculina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Feminina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669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de gênero</a:t>
                      </a:r>
                    </a:p>
                  </a:txBody>
                  <a:tcPr marL="90000" marR="90000" marT="46793" marB="46793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 (masculinos ou femininos)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 (masculinos ou femininos)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202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Orientação do Desejo</a:t>
                      </a:r>
                    </a:p>
                  </a:txBody>
                  <a:tcPr marL="90000" marR="90000" marT="46793" marB="46793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Mesmo sexo, portanto homossexual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Mesmo sexo, portanto homossexual</a:t>
                      </a:r>
                    </a:p>
                  </a:txBody>
                  <a:tcPr marL="90000" marR="90000" marT="46793" marB="46793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2" name="Rectangle 59"/>
          <p:cNvSpPr>
            <a:spLocks noChangeArrowheads="1"/>
          </p:cNvSpPr>
          <p:nvPr/>
        </p:nvSpPr>
        <p:spPr bwMode="auto">
          <a:xfrm>
            <a:off x="0" y="0"/>
            <a:ext cx="1295400" cy="121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10273" name="Picture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4" name="Text Box 61"/>
          <p:cNvSpPr txBox="1">
            <a:spLocks noChangeArrowheads="1"/>
          </p:cNvSpPr>
          <p:nvPr/>
        </p:nvSpPr>
        <p:spPr bwMode="auto">
          <a:xfrm>
            <a:off x="0" y="838200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Sexualidade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Consultoria</a:t>
            </a:r>
          </a:p>
        </p:txBody>
      </p:sp>
    </p:spTree>
    <p:extLst>
      <p:ext uri="{BB962C8B-B14F-4D97-AF65-F5344CB8AC3E}">
        <p14:creationId xmlns:p14="http://schemas.microsoft.com/office/powerpoint/2010/main" xmlns="" val="2754029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692696"/>
            <a:ext cx="7315200" cy="92008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b="1" dirty="0" smtClean="0">
                <a:solidFill>
                  <a:srgbClr val="4D4D4D"/>
                </a:solidFill>
              </a:rPr>
              <a:t>Homossexual</a:t>
            </a:r>
          </a:p>
        </p:txBody>
      </p:sp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063039"/>
              </p:ext>
            </p:extLst>
          </p:nvPr>
        </p:nvGraphicFramePr>
        <p:xfrm>
          <a:off x="1187624" y="1916832"/>
          <a:ext cx="6859588" cy="46117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09800"/>
                <a:gridCol w="2322513"/>
                <a:gridCol w="2327275"/>
              </a:tblGrid>
              <a:tr h="5745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Homem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Mulher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</a:tr>
              <a:tr h="709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Sexo Biológico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Macho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Fêmea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</a:tr>
              <a:tr h="709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Sexual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Masculina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Feminina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</a:tr>
              <a:tr h="132669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de gênero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Variáveis (masculinos ou femininos)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Variáveis (masculinos ou femininos)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</a:tr>
              <a:tr h="129202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Orientação do Desejo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Mesmo sexo, portanto homossexual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Mesmo sexo, portanto homossexual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3" marB="46793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829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57200" y="152400"/>
            <a:ext cx="4038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>
                <a:solidFill>
                  <a:srgbClr val="000000"/>
                </a:solidFill>
                <a:latin typeface="Verdana" pitchFamily="34" charset="0"/>
              </a:rPr>
              <a:t>Heterossexual</a:t>
            </a:r>
          </a:p>
        </p:txBody>
      </p:sp>
      <p:graphicFrame>
        <p:nvGraphicFramePr>
          <p:cNvPr id="12293" name="Group 5"/>
          <p:cNvGraphicFramePr>
            <a:graphicFrameLocks noGrp="1"/>
          </p:cNvGraphicFramePr>
          <p:nvPr/>
        </p:nvGraphicFramePr>
        <p:xfrm>
          <a:off x="228600" y="2514600"/>
          <a:ext cx="4344988" cy="3124200"/>
        </p:xfrm>
        <a:graphic>
          <a:graphicData uri="http://schemas.openxmlformats.org/drawingml/2006/table">
            <a:tbl>
              <a:tblPr/>
              <a:tblGrid>
                <a:gridCol w="1390650"/>
                <a:gridCol w="1477963"/>
                <a:gridCol w="1476375"/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Homem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Mulher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Sexo Biológico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Macho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Fêmea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Sexual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Masculina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Feminina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89693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de gênero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 (masculinos ou femininos)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 (masculinos ou femininos)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89693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Orientação do Desejo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Sexo oposto,</a:t>
                      </a: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 portanto heterossexual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Sexo oposto,</a:t>
                      </a: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 portanto heterossexual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47" name="Group 59"/>
          <p:cNvGraphicFramePr>
            <a:graphicFrameLocks noGrp="1"/>
          </p:cNvGraphicFramePr>
          <p:nvPr/>
        </p:nvGraphicFramePr>
        <p:xfrm>
          <a:off x="4876800" y="2514600"/>
          <a:ext cx="3963988" cy="3122614"/>
        </p:xfrm>
        <a:graphic>
          <a:graphicData uri="http://schemas.openxmlformats.org/drawingml/2006/table">
            <a:tbl>
              <a:tblPr/>
              <a:tblGrid>
                <a:gridCol w="1276350"/>
                <a:gridCol w="1341438"/>
                <a:gridCol w="13462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Homem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Mulher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Sexo Biológico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Macho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Fêmea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Sexual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Masculina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Feminina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de gênero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 (masculinos ou femininos)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 (masculinos ou femininos)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Orientação do Desejo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Mesmo sexo,</a:t>
                      </a: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 portanto homossexual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Mesmo sexo,</a:t>
                      </a: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 portanto homossexual    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</a:tbl>
          </a:graphicData>
        </a:graphic>
      </p:graphicFrame>
      <p:sp>
        <p:nvSpPr>
          <p:cNvPr id="11322" name="Rectangle 113"/>
          <p:cNvSpPr>
            <a:spLocks noChangeArrowheads="1"/>
          </p:cNvSpPr>
          <p:nvPr/>
        </p:nvSpPr>
        <p:spPr bwMode="auto">
          <a:xfrm>
            <a:off x="4876800" y="152400"/>
            <a:ext cx="3657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>
                <a:solidFill>
                  <a:srgbClr val="000000"/>
                </a:solidFill>
                <a:latin typeface="Verdana" pitchFamily="34" charset="0"/>
              </a:rPr>
              <a:t>Homossexual</a:t>
            </a:r>
          </a:p>
        </p:txBody>
      </p:sp>
    </p:spTree>
    <p:extLst>
      <p:ext uri="{BB962C8B-B14F-4D97-AF65-F5344CB8AC3E}">
        <p14:creationId xmlns:p14="http://schemas.microsoft.com/office/powerpoint/2010/main" xmlns="" val="1334002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3171765"/>
              </p:ext>
            </p:extLst>
          </p:nvPr>
        </p:nvGraphicFramePr>
        <p:xfrm>
          <a:off x="323527" y="1052737"/>
          <a:ext cx="8568952" cy="51818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2892"/>
                <a:gridCol w="1735413"/>
                <a:gridCol w="1733549"/>
                <a:gridCol w="1733549"/>
                <a:gridCol w="1733549"/>
              </a:tblGrid>
              <a:tr h="590030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pt-BR" sz="3200" b="1" dirty="0" smtClean="0"/>
                        <a:t>Heterossexual</a:t>
                      </a:r>
                    </a:p>
                  </a:txBody>
                  <a:tcPr marL="90000" marR="90000" marT="46800" marB="46800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t-BR" sz="3200" b="1" dirty="0" smtClean="0"/>
                        <a:t>Homossexual</a:t>
                      </a:r>
                      <a:endParaRPr kumimoji="0" lang="pt-B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</a:tr>
              <a:tr h="471314">
                <a:tc vMerge="1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Homem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Mulher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Homem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Mulher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</a:tr>
              <a:tr h="74430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Sexo Biológico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Macho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Fêmea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Macho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Fêmea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</a:tr>
              <a:tr h="73963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Sexual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Masculina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Feminina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Masculina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Feminina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</a:tr>
              <a:tr h="13182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de gênero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Variáveis (masculinos ou femininos)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Variáveis (masculinos ou femininos)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Variáveis (masculinos ou femininos)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Variáveis (masculinos ou femininos)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</a:tr>
              <a:tr h="13182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Orientação do Desejo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Sexo oposto, </a:t>
                      </a: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portanto heterossexual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Sexo oposto, </a:t>
                      </a: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portanto heterossexual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Mesmo sexo, </a:t>
                      </a: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portanto homossexual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Mesmo sexo, </a:t>
                      </a: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portanto homossexual    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619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1295400" cy="121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295400" y="0"/>
            <a:ext cx="78486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005C54"/>
          </a:solidFill>
          <a:ln w="9360">
            <a:solidFill>
              <a:srgbClr val="005C5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005C54"/>
                </a:solidFill>
              </a:rPr>
              <a:t> </a:t>
            </a: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800" b="1" dirty="0" smtClean="0">
                <a:latin typeface="Verdana" pitchFamily="34" charset="0"/>
              </a:rPr>
              <a:t>4 Pilares da Sexualidade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0"/>
            <a:ext cx="7315200" cy="5029200"/>
          </a:xfrm>
        </p:spPr>
        <p:txBody>
          <a:bodyPr/>
          <a:lstStyle/>
          <a:p>
            <a:pPr marL="341313" indent="-34131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 dirty="0" smtClean="0">
                <a:solidFill>
                  <a:srgbClr val="FFFFFF"/>
                </a:solidFill>
                <a:latin typeface="Verdana" pitchFamily="34" charset="0"/>
              </a:rPr>
              <a:t>Sexo Biológico</a:t>
            </a:r>
          </a:p>
          <a:p>
            <a:pPr marL="741363" lvl="1" indent="-28416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Verdana" pitchFamily="34" charset="0"/>
              </a:rPr>
              <a:t>Características genotípicas e fenotípicas</a:t>
            </a:r>
          </a:p>
          <a:p>
            <a:pPr marL="741363" lvl="1" indent="-28416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400" dirty="0" smtClean="0">
              <a:solidFill>
                <a:srgbClr val="FFFFFF"/>
              </a:solidFill>
              <a:latin typeface="Verdana" pitchFamily="34" charset="0"/>
            </a:endParaRPr>
          </a:p>
          <a:p>
            <a:pPr marL="341313" indent="-34131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 dirty="0" smtClean="0">
                <a:solidFill>
                  <a:srgbClr val="FFFFFF"/>
                </a:solidFill>
                <a:latin typeface="Verdana" pitchFamily="34" charset="0"/>
              </a:rPr>
              <a:t>Papéis Sexuais – Identidade de gênero</a:t>
            </a:r>
          </a:p>
          <a:p>
            <a:pPr marL="741363" lvl="1" indent="-28416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Verdana" pitchFamily="34" charset="0"/>
              </a:rPr>
              <a:t>Como me comporto</a:t>
            </a:r>
          </a:p>
          <a:p>
            <a:pPr marL="741363" lvl="1" indent="-28416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400" dirty="0" smtClean="0">
              <a:solidFill>
                <a:srgbClr val="FFFFFF"/>
              </a:solidFill>
              <a:latin typeface="Verdana" pitchFamily="34" charset="0"/>
            </a:endParaRPr>
          </a:p>
          <a:p>
            <a:pPr marL="341313" indent="-34131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 dirty="0" smtClean="0">
                <a:solidFill>
                  <a:srgbClr val="FFFFFF"/>
                </a:solidFill>
                <a:latin typeface="Verdana" pitchFamily="34" charset="0"/>
              </a:rPr>
              <a:t>Identidade Sexual</a:t>
            </a:r>
          </a:p>
          <a:p>
            <a:pPr marL="741363" lvl="1" indent="-28416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Verdana" pitchFamily="34" charset="0"/>
              </a:rPr>
              <a:t>Quem acredito ser</a:t>
            </a:r>
          </a:p>
          <a:p>
            <a:pPr marL="741363" lvl="1" indent="-28416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400" dirty="0" smtClean="0">
              <a:solidFill>
                <a:srgbClr val="FFFFFF"/>
              </a:solidFill>
              <a:latin typeface="Verdana" pitchFamily="34" charset="0"/>
            </a:endParaRPr>
          </a:p>
          <a:p>
            <a:pPr marL="341313" indent="-34131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 dirty="0" smtClean="0">
                <a:solidFill>
                  <a:srgbClr val="FFFFFF"/>
                </a:solidFill>
                <a:latin typeface="Verdana" pitchFamily="34" charset="0"/>
              </a:rPr>
              <a:t>Orientação Sexual do Desejo</a:t>
            </a:r>
          </a:p>
          <a:p>
            <a:pPr marL="741363" lvl="1" indent="-28416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Verdana" pitchFamily="34" charset="0"/>
              </a:rPr>
              <a:t>Quem desejo</a:t>
            </a:r>
          </a:p>
        </p:txBody>
      </p:sp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0" y="838200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Sexualidade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Consultoria</a:t>
            </a:r>
          </a:p>
        </p:txBody>
      </p:sp>
    </p:spTree>
    <p:extLst>
      <p:ext uri="{BB962C8B-B14F-4D97-AF65-F5344CB8AC3E}">
        <p14:creationId xmlns:p14="http://schemas.microsoft.com/office/powerpoint/2010/main" xmlns="" val="1817566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295400" y="0"/>
            <a:ext cx="78486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3962400" cy="9906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 smtClean="0">
                <a:latin typeface="Verdana" pitchFamily="34" charset="0"/>
              </a:rPr>
              <a:t>Bissexual</a:t>
            </a:r>
          </a:p>
        </p:txBody>
      </p:sp>
      <p:graphicFrame>
        <p:nvGraphicFramePr>
          <p:cNvPr id="13317" name="Group 5"/>
          <p:cNvGraphicFramePr>
            <a:graphicFrameLocks noGrp="1"/>
          </p:cNvGraphicFramePr>
          <p:nvPr/>
        </p:nvGraphicFramePr>
        <p:xfrm>
          <a:off x="1600200" y="1600200"/>
          <a:ext cx="7164388" cy="4800601"/>
        </p:xfrm>
        <a:graphic>
          <a:graphicData uri="http://schemas.openxmlformats.org/drawingml/2006/table">
            <a:tbl>
              <a:tblPr/>
              <a:tblGrid>
                <a:gridCol w="2378075"/>
                <a:gridCol w="2271713"/>
                <a:gridCol w="25146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Homem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Mulher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Sexo Biológico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Macho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Fêmea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Sexual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Masculina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Feminina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38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de gênero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 (masculinos ou femininos)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 (femininos ou masculinos)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22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Orientação do Desejo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Ambos os sexo, portanto bissexual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Ambos os sexo, portanto bissexual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0" name="Rectangle 59"/>
          <p:cNvSpPr>
            <a:spLocks noChangeArrowheads="1"/>
          </p:cNvSpPr>
          <p:nvPr/>
        </p:nvSpPr>
        <p:spPr bwMode="auto">
          <a:xfrm>
            <a:off x="0" y="0"/>
            <a:ext cx="1295400" cy="121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12321" name="Picture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322" name="Text Box 61"/>
          <p:cNvSpPr txBox="1">
            <a:spLocks noChangeArrowheads="1"/>
          </p:cNvSpPr>
          <p:nvPr/>
        </p:nvSpPr>
        <p:spPr bwMode="auto">
          <a:xfrm>
            <a:off x="0" y="838200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Sexualidade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Consultoria</a:t>
            </a:r>
          </a:p>
        </p:txBody>
      </p:sp>
    </p:spTree>
    <p:extLst>
      <p:ext uri="{BB962C8B-B14F-4D97-AF65-F5344CB8AC3E}">
        <p14:creationId xmlns:p14="http://schemas.microsoft.com/office/powerpoint/2010/main" xmlns="" val="25674194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692696"/>
            <a:ext cx="7315200" cy="92008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b="1" dirty="0" smtClean="0">
                <a:solidFill>
                  <a:srgbClr val="4D4D4D"/>
                </a:solidFill>
              </a:rPr>
              <a:t>Bissexual</a:t>
            </a:r>
          </a:p>
        </p:txBody>
      </p:sp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0486591"/>
              </p:ext>
            </p:extLst>
          </p:nvPr>
        </p:nvGraphicFramePr>
        <p:xfrm>
          <a:off x="1115616" y="1772816"/>
          <a:ext cx="7164388" cy="48006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78075"/>
                <a:gridCol w="2271713"/>
                <a:gridCol w="25146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Homem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Mulher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Sexo Biológico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Macho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Fêmea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Sexual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Masculina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Feminina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13938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de gênero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Variáveis (masculinos ou femininos)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Variáveis (femininos ou masculinos)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13922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Orientação do Desejo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Ambos os sexo, portanto bissexual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Ambos os sexo, portanto bissexual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13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0"/>
            <a:ext cx="1295400" cy="121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295400" y="0"/>
            <a:ext cx="78486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005C54"/>
          </a:solidFill>
          <a:ln w="9360">
            <a:solidFill>
              <a:srgbClr val="005C5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005C54"/>
                </a:solidFill>
              </a:rPr>
              <a:t> </a:t>
            </a:r>
          </a:p>
        </p:txBody>
      </p:sp>
      <p:sp>
        <p:nvSpPr>
          <p:cNvPr id="13319" name="Rectangle 6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800" b="1" dirty="0" smtClean="0">
                <a:latin typeface="Verdana" pitchFamily="34" charset="0"/>
              </a:rPr>
              <a:t>Orientações do Desejo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31913" y="1268413"/>
            <a:ext cx="7812087" cy="5589587"/>
          </a:xfrm>
        </p:spPr>
        <p:txBody>
          <a:bodyPr/>
          <a:lstStyle/>
          <a:p>
            <a:pPr indent="-341313" eaLnBrk="1" hangingPunct="1"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dirty="0" smtClean="0">
                <a:solidFill>
                  <a:srgbClr val="FFFFFF"/>
                </a:solidFill>
                <a:latin typeface="Verdana" pitchFamily="34" charset="0"/>
              </a:rPr>
              <a:t>  Portanto Orientações Sexuais do Desejo são:</a:t>
            </a:r>
          </a:p>
          <a:p>
            <a:pPr indent="-341313" eaLnBrk="1" hangingPunct="1"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dirty="0" smtClean="0">
              <a:solidFill>
                <a:srgbClr val="FFFFFF"/>
              </a:solidFill>
              <a:latin typeface="Verdana" pitchFamily="34" charset="0"/>
            </a:endParaRPr>
          </a:p>
          <a:p>
            <a:pPr indent="-34131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dirty="0" smtClean="0">
                <a:solidFill>
                  <a:srgbClr val="FFFFFF"/>
                </a:solidFill>
                <a:latin typeface="Verdana" pitchFamily="34" charset="0"/>
              </a:rPr>
              <a:t>Homossexualidade</a:t>
            </a:r>
          </a:p>
          <a:p>
            <a:pPr indent="-34131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dirty="0" smtClean="0">
              <a:solidFill>
                <a:srgbClr val="FFFFFF"/>
              </a:solidFill>
              <a:latin typeface="Verdana" pitchFamily="34" charset="0"/>
            </a:endParaRPr>
          </a:p>
          <a:p>
            <a:pPr indent="-34131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dirty="0" smtClean="0">
                <a:solidFill>
                  <a:srgbClr val="FFFFFF"/>
                </a:solidFill>
                <a:latin typeface="Verdana" pitchFamily="34" charset="0"/>
              </a:rPr>
              <a:t>Heterossexualidade</a:t>
            </a:r>
          </a:p>
          <a:p>
            <a:pPr indent="-34131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dirty="0" smtClean="0">
              <a:solidFill>
                <a:srgbClr val="FFFFFF"/>
              </a:solidFill>
              <a:latin typeface="Verdana" pitchFamily="34" charset="0"/>
            </a:endParaRPr>
          </a:p>
          <a:p>
            <a:pPr indent="-34131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dirty="0" smtClean="0">
                <a:solidFill>
                  <a:srgbClr val="FFFFFF"/>
                </a:solidFill>
                <a:latin typeface="Verdana" pitchFamily="34" charset="0"/>
              </a:rPr>
              <a:t>Bissexualidade</a:t>
            </a:r>
          </a:p>
        </p:txBody>
      </p:sp>
      <p:pic>
        <p:nvPicPr>
          <p:cNvPr id="13321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0" y="838200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Sexualidade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Consultoria</a:t>
            </a:r>
          </a:p>
        </p:txBody>
      </p:sp>
    </p:spTree>
    <p:extLst>
      <p:ext uri="{BB962C8B-B14F-4D97-AF65-F5344CB8AC3E}">
        <p14:creationId xmlns:p14="http://schemas.microsoft.com/office/powerpoint/2010/main" xmlns="" val="851558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908720"/>
            <a:ext cx="7315200" cy="92008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b="1" dirty="0" smtClean="0">
                <a:solidFill>
                  <a:srgbClr val="4D4D4D"/>
                </a:solidFill>
              </a:rPr>
              <a:t>Orientações do Desejo</a:t>
            </a:r>
            <a:endParaRPr lang="ru-RU" b="1" dirty="0" smtClean="0">
              <a:solidFill>
                <a:srgbClr val="4D4D4D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pt-BR" altLang="ko-KR" b="1" dirty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Portanto Orientações Sexuais do Desejo são:</a:t>
            </a:r>
          </a:p>
          <a:p>
            <a:pPr>
              <a:lnSpc>
                <a:spcPct val="80000"/>
              </a:lnSpc>
            </a:pPr>
            <a:endParaRPr lang="pt-BR" altLang="ko-KR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lvl="1">
              <a:lnSpc>
                <a:spcPct val="80000"/>
              </a:lnSpc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Homossexualidade</a:t>
            </a:r>
          </a:p>
          <a:p>
            <a:pPr lvl="1">
              <a:lnSpc>
                <a:spcPct val="80000"/>
              </a:lnSpc>
            </a:pPr>
            <a:endParaRPr lang="pt-BR" altLang="ko-KR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lvl="1">
              <a:lnSpc>
                <a:spcPct val="80000"/>
              </a:lnSpc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Heterossexualidade</a:t>
            </a:r>
          </a:p>
          <a:p>
            <a:pPr lvl="1">
              <a:lnSpc>
                <a:spcPct val="80000"/>
              </a:lnSpc>
            </a:pPr>
            <a:endParaRPr lang="pt-BR" altLang="ko-KR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lvl="1">
              <a:lnSpc>
                <a:spcPct val="80000"/>
              </a:lnSpc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Bissexualidade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sz="2800" dirty="0" smtClean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24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0"/>
            <a:ext cx="1295400" cy="121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295400" y="0"/>
            <a:ext cx="78486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005C54"/>
          </a:solidFill>
          <a:ln w="9360">
            <a:solidFill>
              <a:srgbClr val="005C5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005C54"/>
                </a:solidFill>
              </a:rPr>
              <a:t> </a:t>
            </a:r>
          </a:p>
        </p:txBody>
      </p:sp>
      <p:sp>
        <p:nvSpPr>
          <p:cNvPr id="14343" name="Rectangle 6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800" b="1" dirty="0" smtClean="0">
                <a:latin typeface="Verdana" pitchFamily="34" charset="0"/>
              </a:rPr>
              <a:t>Identidade de Gênero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31913" y="1268413"/>
            <a:ext cx="7812087" cy="5589587"/>
          </a:xfrm>
        </p:spPr>
        <p:txBody>
          <a:bodyPr/>
          <a:lstStyle/>
          <a:p>
            <a:pPr indent="-341313" eaLnBrk="1" hangingPunct="1"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dirty="0" smtClean="0">
                <a:solidFill>
                  <a:srgbClr val="FFFFFF"/>
                </a:solidFill>
                <a:latin typeface="Verdana" pitchFamily="34" charset="0"/>
              </a:rPr>
              <a:t>  </a:t>
            </a:r>
          </a:p>
          <a:p>
            <a:pPr indent="-341313" eaLnBrk="1" hangingPunct="1"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dirty="0" smtClean="0">
              <a:solidFill>
                <a:srgbClr val="FFFFFF"/>
              </a:solidFill>
              <a:latin typeface="Verdana" pitchFamily="34" charset="0"/>
            </a:endParaRPr>
          </a:p>
          <a:p>
            <a:pPr indent="-34131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dirty="0" smtClean="0">
                <a:solidFill>
                  <a:srgbClr val="FFFFFF"/>
                </a:solidFill>
                <a:latin typeface="Verdana" pitchFamily="34" charset="0"/>
              </a:rPr>
              <a:t>Travestilidade</a:t>
            </a:r>
          </a:p>
          <a:p>
            <a:pPr indent="-34131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dirty="0" smtClean="0">
              <a:solidFill>
                <a:srgbClr val="FFFFFF"/>
              </a:solidFill>
              <a:latin typeface="Verdana" pitchFamily="34" charset="0"/>
            </a:endParaRPr>
          </a:p>
          <a:p>
            <a:pPr indent="-34131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dirty="0" smtClean="0">
              <a:solidFill>
                <a:srgbClr val="FFFFFF"/>
              </a:solidFill>
              <a:latin typeface="Verdana" pitchFamily="34" charset="0"/>
            </a:endParaRPr>
          </a:p>
          <a:p>
            <a:pPr indent="-341313" eaLnBrk="1" hangingPunct="1">
              <a:spcBef>
                <a:spcPct val="0"/>
              </a:spcBef>
              <a:buClr>
                <a:srgbClr val="FFFFFF"/>
              </a:buClr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dirty="0" smtClean="0">
                <a:solidFill>
                  <a:srgbClr val="FFFFFF"/>
                </a:solidFill>
                <a:latin typeface="Verdana" pitchFamily="34" charset="0"/>
              </a:rPr>
              <a:t>Transexualidade</a:t>
            </a:r>
          </a:p>
          <a:p>
            <a:pPr indent="-341313" eaLnBrk="1" hangingPunct="1"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1434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0" y="838200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Sexualidade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Consultoria</a:t>
            </a:r>
          </a:p>
        </p:txBody>
      </p:sp>
    </p:spTree>
    <p:extLst>
      <p:ext uri="{BB962C8B-B14F-4D97-AF65-F5344CB8AC3E}">
        <p14:creationId xmlns:p14="http://schemas.microsoft.com/office/powerpoint/2010/main" xmlns="" val="1542085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908720"/>
            <a:ext cx="7315200" cy="92008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b="1" dirty="0" smtClean="0">
                <a:solidFill>
                  <a:srgbClr val="4D4D4D"/>
                </a:solidFill>
              </a:rPr>
              <a:t>Identidade de Gênero</a:t>
            </a:r>
            <a:endParaRPr lang="ru-RU" b="1" dirty="0" smtClean="0">
              <a:solidFill>
                <a:srgbClr val="4D4D4D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pt-BR" altLang="ko-KR" b="1" dirty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pt-BR" altLang="ko-KR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Travestilidade</a:t>
            </a:r>
          </a:p>
          <a:p>
            <a:pPr>
              <a:lnSpc>
                <a:spcPct val="80000"/>
              </a:lnSpc>
            </a:pPr>
            <a:endParaRPr lang="pt-BR" altLang="ko-KR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pt-BR" altLang="ko-KR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Transexualidade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sz="2800" dirty="0" smtClean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9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295400" y="0"/>
            <a:ext cx="78486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292975" cy="8382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 smtClean="0">
                <a:latin typeface="Verdana" pitchFamily="34" charset="0"/>
              </a:rPr>
              <a:t>Travestilidade</a:t>
            </a:r>
          </a:p>
        </p:txBody>
      </p:sp>
      <p:graphicFrame>
        <p:nvGraphicFramePr>
          <p:cNvPr id="16389" name="Group 5"/>
          <p:cNvGraphicFramePr>
            <a:graphicFrameLocks noGrp="1"/>
          </p:cNvGraphicFramePr>
          <p:nvPr/>
        </p:nvGraphicFramePr>
        <p:xfrm>
          <a:off x="1447800" y="1663700"/>
          <a:ext cx="7240588" cy="4697413"/>
        </p:xfrm>
        <a:graphic>
          <a:graphicData uri="http://schemas.openxmlformats.org/drawingml/2006/table">
            <a:tbl>
              <a:tblPr/>
              <a:tblGrid>
                <a:gridCol w="2413000"/>
                <a:gridCol w="2414588"/>
                <a:gridCol w="2413000"/>
              </a:tblGrid>
              <a:tr h="83986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Homem</a:t>
                      </a:r>
                    </a:p>
                  </a:txBody>
                  <a:tcPr marL="90000" marR="90000" marT="4680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Mulher</a:t>
                      </a:r>
                    </a:p>
                  </a:txBody>
                  <a:tcPr marL="90000" marR="90000" marT="4680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50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Sexo Biológico</a:t>
                      </a:r>
                    </a:p>
                  </a:txBody>
                  <a:tcPr marL="90000" marR="90000" marT="46804" marB="46804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Macho</a:t>
                      </a:r>
                    </a:p>
                  </a:txBody>
                  <a:tcPr marL="90000" marR="90000" marT="4680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Fêmea</a:t>
                      </a:r>
                    </a:p>
                  </a:txBody>
                  <a:tcPr marL="90000" marR="90000" marT="4680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20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Sexual</a:t>
                      </a:r>
                    </a:p>
                  </a:txBody>
                  <a:tcPr marL="90000" marR="90000" marT="46804" marB="46804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Masculina e feminina</a:t>
                      </a:r>
                    </a:p>
                  </a:txBody>
                  <a:tcPr marL="90000" marR="90000" marT="4680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Feminina e masculina</a:t>
                      </a:r>
                    </a:p>
                  </a:txBody>
                  <a:tcPr marL="90000" marR="90000" marT="4680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74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de gênero</a:t>
                      </a:r>
                    </a:p>
                  </a:txBody>
                  <a:tcPr marL="90000" marR="90000" marT="46804" marB="46804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Variáveis, mas geralmente femininos</a:t>
                      </a:r>
                    </a:p>
                  </a:txBody>
                  <a:tcPr marL="90000" marR="90000" marT="4680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 mas geralmente masculinos</a:t>
                      </a:r>
                    </a:p>
                  </a:txBody>
                  <a:tcPr marL="90000" marR="90000" marT="4680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10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Orientação do Desejo</a:t>
                      </a:r>
                    </a:p>
                  </a:txBody>
                  <a:tcPr marL="90000" marR="90000" marT="46804" marB="46804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Predominante homo mas pode ser bi ou heterossexual</a:t>
                      </a:r>
                    </a:p>
                  </a:txBody>
                  <a:tcPr marL="90000" marR="90000" marT="4680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Predominante homo mas pode ser bi ou heterossexual</a:t>
                      </a:r>
                    </a:p>
                  </a:txBody>
                  <a:tcPr marL="90000" marR="90000" marT="46804" marB="4680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2" name="Rectangle 59"/>
          <p:cNvSpPr>
            <a:spLocks noChangeArrowheads="1"/>
          </p:cNvSpPr>
          <p:nvPr/>
        </p:nvSpPr>
        <p:spPr bwMode="auto">
          <a:xfrm>
            <a:off x="0" y="0"/>
            <a:ext cx="1295400" cy="121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15393" name="Picture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94" name="Text Box 61"/>
          <p:cNvSpPr txBox="1">
            <a:spLocks noChangeArrowheads="1"/>
          </p:cNvSpPr>
          <p:nvPr/>
        </p:nvSpPr>
        <p:spPr bwMode="auto">
          <a:xfrm>
            <a:off x="0" y="838200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Sexualidade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Consultoria</a:t>
            </a:r>
          </a:p>
        </p:txBody>
      </p:sp>
    </p:spTree>
    <p:extLst>
      <p:ext uri="{BB962C8B-B14F-4D97-AF65-F5344CB8AC3E}">
        <p14:creationId xmlns:p14="http://schemas.microsoft.com/office/powerpoint/2010/main" xmlns="" val="50597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692696"/>
            <a:ext cx="7315200" cy="92008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b="1" dirty="0" smtClean="0">
                <a:latin typeface="Verdana" pitchFamily="34" charset="0"/>
              </a:rPr>
              <a:t>Travestilidade</a:t>
            </a:r>
            <a:endParaRPr lang="pt-BR" b="1" dirty="0" smtClean="0">
              <a:solidFill>
                <a:srgbClr val="4D4D4D"/>
              </a:solidFill>
            </a:endParaRPr>
          </a:p>
        </p:txBody>
      </p:sp>
      <p:graphicFrame>
        <p:nvGraphicFramePr>
          <p:cNvPr id="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1852404"/>
              </p:ext>
            </p:extLst>
          </p:nvPr>
        </p:nvGraphicFramePr>
        <p:xfrm>
          <a:off x="683568" y="1700808"/>
          <a:ext cx="7240588" cy="469741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13000"/>
                <a:gridCol w="2414588"/>
                <a:gridCol w="2413000"/>
              </a:tblGrid>
              <a:tr h="83986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Homem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Mulher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</a:tr>
              <a:tr h="70650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Sexo Biológico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Macho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Fêmea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</a:tr>
              <a:tr h="71920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Sexual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Masculina e feminina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Feminina e masculina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</a:tr>
              <a:tr h="108074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de gênero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Variáveis, mas geralmente femininos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Variáveis mas geralmente masculinos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</a:tr>
              <a:tr h="13510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Orientação do Desejo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Predominante homo mas pode ser bi ou heterossexual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Predominante homo mas pode ser bi ou heterossexual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4" marB="46804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56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295400" y="0"/>
            <a:ext cx="78486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620000" cy="7620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 smtClean="0">
                <a:latin typeface="Verdana" pitchFamily="34" charset="0"/>
              </a:rPr>
              <a:t>Transexualidade</a:t>
            </a:r>
          </a:p>
        </p:txBody>
      </p:sp>
      <p:graphicFrame>
        <p:nvGraphicFramePr>
          <p:cNvPr id="17413" name="Group 5"/>
          <p:cNvGraphicFramePr>
            <a:graphicFrameLocks noGrp="1"/>
          </p:cNvGraphicFramePr>
          <p:nvPr/>
        </p:nvGraphicFramePr>
        <p:xfrm>
          <a:off x="1676400" y="1676400"/>
          <a:ext cx="6935788" cy="4914900"/>
        </p:xfrm>
        <a:graphic>
          <a:graphicData uri="http://schemas.openxmlformats.org/drawingml/2006/table">
            <a:tbl>
              <a:tblPr/>
              <a:tblGrid>
                <a:gridCol w="2360613"/>
                <a:gridCol w="2289175"/>
                <a:gridCol w="2286000"/>
              </a:tblGrid>
              <a:tr h="52463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Homem</a:t>
                      </a:r>
                    </a:p>
                  </a:txBody>
                  <a:tcPr marL="90000" marR="90000" marT="46805" marB="46805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Mulher</a:t>
                      </a:r>
                    </a:p>
                  </a:txBody>
                  <a:tcPr marL="90000" marR="90000" marT="46805" marB="46805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2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Sexo Biológico</a:t>
                      </a:r>
                    </a:p>
                  </a:txBody>
                  <a:tcPr marL="90000" marR="90000" marT="46805" marB="4680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Macho</a:t>
                      </a:r>
                    </a:p>
                  </a:txBody>
                  <a:tcPr marL="90000" marR="90000" marT="46805" marB="46805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Fêmea</a:t>
                      </a:r>
                    </a:p>
                  </a:txBody>
                  <a:tcPr marL="90000" marR="90000" marT="46805" marB="46805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56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Sexual</a:t>
                      </a:r>
                    </a:p>
                  </a:txBody>
                  <a:tcPr marL="90000" marR="90000" marT="46805" marB="4680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Feminina</a:t>
                      </a:r>
                    </a:p>
                  </a:txBody>
                  <a:tcPr marL="90000" marR="90000" marT="46805" marB="46805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Masculina</a:t>
                      </a:r>
                    </a:p>
                  </a:txBody>
                  <a:tcPr marL="90000" marR="90000" marT="46805" marB="46805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76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de gênero</a:t>
                      </a:r>
                    </a:p>
                  </a:txBody>
                  <a:tcPr marL="90000" marR="90000" marT="46805" marB="4680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Geralmente feminino</a:t>
                      </a:r>
                    </a:p>
                  </a:txBody>
                  <a:tcPr marL="90000" marR="90000" marT="46805" marB="46805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Geralmente masculino</a:t>
                      </a:r>
                    </a:p>
                  </a:txBody>
                  <a:tcPr marL="90000" marR="90000" marT="46805" marB="46805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091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Orientação do Desejo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A grande maioria hetero, mas podem ser homo ou bissexuais</a:t>
                      </a:r>
                    </a:p>
                  </a:txBody>
                  <a:tcPr marL="90000" marR="90000" marT="46805" marB="46805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A grande maioria hetero, mas podem ser homo ou bissexuais</a:t>
                      </a:r>
                    </a:p>
                  </a:txBody>
                  <a:tcPr marL="90000" marR="90000" marT="46805" marB="46805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6" name="Rectangle 59"/>
          <p:cNvSpPr>
            <a:spLocks noChangeArrowheads="1"/>
          </p:cNvSpPr>
          <p:nvPr/>
        </p:nvSpPr>
        <p:spPr bwMode="auto">
          <a:xfrm>
            <a:off x="0" y="0"/>
            <a:ext cx="1295400" cy="121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16417" name="Picture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418" name="Text Box 61"/>
          <p:cNvSpPr txBox="1">
            <a:spLocks noChangeArrowheads="1"/>
          </p:cNvSpPr>
          <p:nvPr/>
        </p:nvSpPr>
        <p:spPr bwMode="auto">
          <a:xfrm>
            <a:off x="0" y="838200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Sexualidade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Consultoria</a:t>
            </a:r>
          </a:p>
        </p:txBody>
      </p:sp>
    </p:spTree>
    <p:extLst>
      <p:ext uri="{BB962C8B-B14F-4D97-AF65-F5344CB8AC3E}">
        <p14:creationId xmlns:p14="http://schemas.microsoft.com/office/powerpoint/2010/main" xmlns="" val="919301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692696"/>
            <a:ext cx="7315200" cy="92008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b="1" dirty="0" smtClean="0">
                <a:solidFill>
                  <a:srgbClr val="4D4D4D"/>
                </a:solidFill>
              </a:rPr>
              <a:t>Transexualidade</a:t>
            </a:r>
          </a:p>
        </p:txBody>
      </p:sp>
      <p:graphicFrame>
        <p:nvGraphicFramePr>
          <p:cNvPr id="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4089455"/>
              </p:ext>
            </p:extLst>
          </p:nvPr>
        </p:nvGraphicFramePr>
        <p:xfrm>
          <a:off x="971600" y="1628800"/>
          <a:ext cx="6935788" cy="49149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60613"/>
                <a:gridCol w="2289175"/>
                <a:gridCol w="2286000"/>
              </a:tblGrid>
              <a:tr h="52463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Homem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Mulher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</a:tr>
              <a:tr h="61602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Sexo Biológico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Macho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Fêmea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</a:tr>
              <a:tr h="75256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Sexual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Feminina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Masculina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</a:tr>
              <a:tr h="108076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de gênero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Geralmente feminino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Geralmente masculino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</a:tr>
              <a:tr h="194091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Orientação do Desejo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grande maioria hetero, mas podem ser homo ou bissexuais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grande maioria hetero, mas podem ser homo ou bissexuais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5" marB="46805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17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112838"/>
            <a:ext cx="7315200" cy="715962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4D4D4D"/>
                </a:solidFill>
              </a:rPr>
              <a:t>4 </a:t>
            </a:r>
            <a:r>
              <a:rPr lang="en-US" sz="4000" b="1" dirty="0" err="1" smtClean="0">
                <a:solidFill>
                  <a:srgbClr val="4D4D4D"/>
                </a:solidFill>
              </a:rPr>
              <a:t>Pilares</a:t>
            </a:r>
            <a:r>
              <a:rPr lang="en-US" sz="4000" b="1" dirty="0" smtClean="0">
                <a:solidFill>
                  <a:srgbClr val="4D4D4D"/>
                </a:solidFill>
              </a:rPr>
              <a:t> da </a:t>
            </a:r>
            <a:r>
              <a:rPr lang="en-US" sz="4000" b="1" dirty="0" err="1" smtClean="0">
                <a:solidFill>
                  <a:srgbClr val="4D4D4D"/>
                </a:solidFill>
              </a:rPr>
              <a:t>Sexualidade</a:t>
            </a:r>
            <a:endParaRPr lang="ru-RU" sz="4000" b="1" dirty="0" smtClean="0">
              <a:solidFill>
                <a:srgbClr val="4D4D4D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ko-KR" sz="2400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Sexo Biológico</a:t>
            </a:r>
          </a:p>
          <a:p>
            <a:pPr lvl="1">
              <a:lnSpc>
                <a:spcPct val="80000"/>
              </a:lnSpc>
            </a:pPr>
            <a:r>
              <a:rPr lang="pt-BR" altLang="ko-KR" sz="1800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Características genotípicas e fenotípicas</a:t>
            </a:r>
          </a:p>
          <a:p>
            <a:pPr lvl="1">
              <a:lnSpc>
                <a:spcPct val="80000"/>
              </a:lnSpc>
            </a:pPr>
            <a:endParaRPr lang="pt-BR" altLang="ko-KR" sz="2400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pt-BR" altLang="ko-KR" sz="2400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Papéis Sexuais – Identidade de gênero</a:t>
            </a:r>
          </a:p>
          <a:p>
            <a:pPr lvl="1">
              <a:lnSpc>
                <a:spcPct val="80000"/>
              </a:lnSpc>
            </a:pPr>
            <a:r>
              <a:rPr lang="pt-BR" altLang="ko-KR" sz="1800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Como me comporto</a:t>
            </a:r>
          </a:p>
          <a:p>
            <a:pPr lvl="1">
              <a:lnSpc>
                <a:spcPct val="80000"/>
              </a:lnSpc>
            </a:pPr>
            <a:endParaRPr lang="pt-BR" altLang="ko-KR" sz="2400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pt-BR" altLang="ko-KR" sz="2400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Identidade Sexual</a:t>
            </a:r>
          </a:p>
          <a:p>
            <a:pPr lvl="1">
              <a:lnSpc>
                <a:spcPct val="80000"/>
              </a:lnSpc>
            </a:pPr>
            <a:r>
              <a:rPr lang="pt-BR" altLang="ko-KR" sz="1800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Quem acredito ser</a:t>
            </a:r>
          </a:p>
          <a:p>
            <a:pPr lvl="1">
              <a:lnSpc>
                <a:spcPct val="80000"/>
              </a:lnSpc>
            </a:pPr>
            <a:endParaRPr lang="pt-BR" altLang="ko-KR" sz="2400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pt-BR" altLang="ko-KR" sz="2400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Orientação Sexual do Desejo</a:t>
            </a:r>
          </a:p>
          <a:p>
            <a:pPr lvl="1">
              <a:lnSpc>
                <a:spcPct val="80000"/>
              </a:lnSpc>
            </a:pPr>
            <a:r>
              <a:rPr lang="pt-BR" altLang="ko-KR" sz="1800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Quem desejo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4648200" y="304800"/>
            <a:ext cx="449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>
                <a:solidFill>
                  <a:srgbClr val="000000"/>
                </a:solidFill>
                <a:latin typeface="Verdana" pitchFamily="34" charset="0"/>
              </a:rPr>
              <a:t>Transexualidade</a:t>
            </a:r>
          </a:p>
        </p:txBody>
      </p:sp>
      <p:graphicFrame>
        <p:nvGraphicFramePr>
          <p:cNvPr id="18437" name="Group 5"/>
          <p:cNvGraphicFramePr>
            <a:graphicFrameLocks noGrp="1"/>
          </p:cNvGraphicFramePr>
          <p:nvPr/>
        </p:nvGraphicFramePr>
        <p:xfrm>
          <a:off x="4572000" y="2133600"/>
          <a:ext cx="4572000" cy="3124201"/>
        </p:xfrm>
        <a:graphic>
          <a:graphicData uri="http://schemas.openxmlformats.org/drawingml/2006/table">
            <a:tbl>
              <a:tblPr/>
              <a:tblGrid>
                <a:gridCol w="1555750"/>
                <a:gridCol w="1544638"/>
                <a:gridCol w="1471612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Homem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Mulher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Sexo Biológico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Macho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Fêmea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Sexual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Feminina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Masculina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de gênero</a:t>
                      </a: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Geralmente feminino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Geralmente masculino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Orientação do Desejo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t-B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A grande maioria hetero, mas podem ser homo ou bissexuais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A grande maioria hetero, mas podem ser homo ou bissexuais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</a:tbl>
          </a:graphicData>
        </a:graphic>
      </p:graphicFrame>
      <p:sp>
        <p:nvSpPr>
          <p:cNvPr id="17440" name="Rectangle 59"/>
          <p:cNvSpPr>
            <a:spLocks noChangeArrowheads="1"/>
          </p:cNvSpPr>
          <p:nvPr/>
        </p:nvSpPr>
        <p:spPr bwMode="auto">
          <a:xfrm>
            <a:off x="0" y="228600"/>
            <a:ext cx="4038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>
                <a:solidFill>
                  <a:srgbClr val="000000"/>
                </a:solidFill>
                <a:latin typeface="Verdana" pitchFamily="34" charset="0"/>
              </a:rPr>
              <a:t>Travestilidade</a:t>
            </a:r>
          </a:p>
        </p:txBody>
      </p:sp>
      <p:graphicFrame>
        <p:nvGraphicFramePr>
          <p:cNvPr id="18492" name="Group 60"/>
          <p:cNvGraphicFramePr>
            <a:graphicFrameLocks noGrp="1"/>
          </p:cNvGraphicFramePr>
          <p:nvPr/>
        </p:nvGraphicFramePr>
        <p:xfrm>
          <a:off x="0" y="2133600"/>
          <a:ext cx="4421188" cy="3117895"/>
        </p:xfrm>
        <a:graphic>
          <a:graphicData uri="http://schemas.openxmlformats.org/drawingml/2006/table">
            <a:tbl>
              <a:tblPr/>
              <a:tblGrid>
                <a:gridCol w="1585913"/>
                <a:gridCol w="1419225"/>
                <a:gridCol w="1416050"/>
              </a:tblGrid>
              <a:tr h="2889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8" marB="46798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Homem</a:t>
                      </a:r>
                    </a:p>
                  </a:txBody>
                  <a:tcPr marL="90000" marR="90000" marT="46798" marB="46798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Mulher</a:t>
                      </a:r>
                    </a:p>
                  </a:txBody>
                  <a:tcPr marL="90000" marR="90000" marT="46798" marB="46798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4254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Sexo Biológico</a:t>
                      </a:r>
                    </a:p>
                  </a:txBody>
                  <a:tcPr marL="90000" marR="90000" marT="46798" marB="46798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Macho</a:t>
                      </a:r>
                    </a:p>
                  </a:txBody>
                  <a:tcPr marL="90000" marR="90000" marT="46798" marB="46798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Fêmea</a:t>
                      </a:r>
                    </a:p>
                  </a:txBody>
                  <a:tcPr marL="90000" marR="90000" marT="46798" marB="46798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46302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Identidade Sexual</a:t>
                      </a:r>
                    </a:p>
                  </a:txBody>
                  <a:tcPr marL="90000" marR="90000" marT="46798" marB="46798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Masculina e feminina</a:t>
                      </a:r>
                    </a:p>
                  </a:txBody>
                  <a:tcPr marL="90000" marR="90000" marT="46798" marB="46798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Feminina e masculina</a:t>
                      </a:r>
                    </a:p>
                  </a:txBody>
                  <a:tcPr marL="90000" marR="90000" marT="46798" marB="46798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83245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Papéis Sexuais identidade de     gênero</a:t>
                      </a:r>
                    </a:p>
                  </a:txBody>
                  <a:tcPr marL="90000" marR="90000" marT="46798" marB="46798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Variáveis, mas geralmente femininos</a:t>
                      </a:r>
                    </a:p>
                  </a:txBody>
                  <a:tcPr marL="90000" marR="90000" marT="46798" marB="46798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Variáveis (mas geralmente masculinos</a:t>
                      </a:r>
                    </a:p>
                  </a:txBody>
                  <a:tcPr marL="90000" marR="90000" marT="46798" marB="46798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  <a:tr h="110802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Orientação do Desejo</a:t>
                      </a:r>
                    </a:p>
                  </a:txBody>
                  <a:tcPr marL="90000" marR="90000" marT="46798" marB="46798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Predominante homo mas pode ser bi ou heterossexual</a:t>
                      </a:r>
                    </a:p>
                  </a:txBody>
                  <a:tcPr marL="90000" marR="90000" marT="46798" marB="46798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2" charset="0"/>
                          <a:cs typeface="Arial Unicode MS" charset="0"/>
                        </a:rPr>
                        <a:t>Predominante homo mas pode ser bi ou heterossexual</a:t>
                      </a:r>
                    </a:p>
                  </a:txBody>
                  <a:tcPr marL="90000" marR="90000" marT="46798" marB="46798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6622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3791830"/>
              </p:ext>
            </p:extLst>
          </p:nvPr>
        </p:nvGraphicFramePr>
        <p:xfrm>
          <a:off x="323527" y="1052737"/>
          <a:ext cx="8568952" cy="53424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2892"/>
                <a:gridCol w="1735413"/>
                <a:gridCol w="1733549"/>
                <a:gridCol w="1733549"/>
                <a:gridCol w="1733549"/>
              </a:tblGrid>
              <a:tr h="590030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pt-BR" sz="3200" dirty="0" smtClean="0"/>
                        <a:t>Travestilidade</a:t>
                      </a:r>
                      <a:endParaRPr lang="pt-BR" sz="3200" b="1" dirty="0" smtClean="0"/>
                    </a:p>
                  </a:txBody>
                  <a:tcPr marL="90000" marR="90000" marT="46800" marB="46800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pt-BR" sz="3200" dirty="0" smtClean="0"/>
                        <a:t>Transexualidade</a:t>
                      </a:r>
                      <a:endParaRPr kumimoji="0" lang="pt-B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</a:tr>
              <a:tr h="471314">
                <a:tc vMerge="1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Homem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Mulher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Homem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Mulher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</a:tr>
              <a:tr h="74430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Sexo Biológico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Macho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8" marB="4679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Fêmea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8" marB="4679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Macho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Fêmea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</a:tr>
              <a:tr h="73963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Sexual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Masculina e feminina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8" marB="4679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Feminina e masculina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8" marB="4679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Feminina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Masculina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</a:tr>
              <a:tr h="13182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Papéis Sexuais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Identidade de gênero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Variáveis, mas geralmente femininos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8" marB="4679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Variáveis (mas geralmente masculinos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8" marB="4679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Geralmente feminino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Geralmente masculino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</a:tr>
              <a:tr h="13182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Orientação do Desejo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Predominante homo mas pode ser bi ou heterossexual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8" marB="4679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Predominante homo mas pode ser bi ou heterossexual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798" marB="4679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grande maioria hetero, mas podem ser homo ou bissexuais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grande maioria hetero, mas podem ser homo ou bissexuais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2" charset="0"/>
                        <a:cs typeface="Arial Unicode MS" charset="0"/>
                      </a:endParaRPr>
                    </a:p>
                  </a:txBody>
                  <a:tcPr marL="90000" marR="90000" marT="46800" marB="4680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999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295400" y="0"/>
            <a:ext cx="78486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005C54"/>
          </a:solidFill>
          <a:ln w="9360">
            <a:solidFill>
              <a:srgbClr val="005C5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752600" y="76200"/>
            <a:ext cx="457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800" b="1" dirty="0">
                <a:solidFill>
                  <a:srgbClr val="000000"/>
                </a:solidFill>
                <a:latin typeface="Verdana" pitchFamily="34" charset="0"/>
              </a:rPr>
              <a:t>Sexo Biológico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828800" y="2057400"/>
            <a:ext cx="6934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42900" indent="-341313">
              <a:spcBef>
                <a:spcPts val="7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pt-BR" sz="2800" b="1" dirty="0">
                <a:solidFill>
                  <a:srgbClr val="FFFFFF"/>
                </a:solidFill>
                <a:latin typeface="Verdana" pitchFamily="34" charset="0"/>
              </a:rPr>
              <a:t>Características genotípicas </a:t>
            </a:r>
          </a:p>
          <a:p>
            <a:pPr marL="342900" indent="-341313">
              <a:spcBef>
                <a:spcPts val="7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pt-BR" sz="2800" b="1" dirty="0">
                <a:solidFill>
                  <a:srgbClr val="FFFFFF"/>
                </a:solidFill>
                <a:latin typeface="Verdana" pitchFamily="34" charset="0"/>
              </a:rPr>
              <a:t>	XX feminino</a:t>
            </a:r>
          </a:p>
          <a:p>
            <a:pPr marL="342900" indent="-341313">
              <a:spcBef>
                <a:spcPts val="7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pt-BR" sz="2800" b="1" dirty="0">
                <a:solidFill>
                  <a:srgbClr val="FFFFFF"/>
                </a:solidFill>
                <a:latin typeface="Verdana" pitchFamily="34" charset="0"/>
              </a:rPr>
              <a:t>	XY masculino</a:t>
            </a:r>
          </a:p>
          <a:p>
            <a:pPr marL="342900" indent="-341313">
              <a:spcBef>
                <a:spcPts val="7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pt-BR" sz="2800" b="1" dirty="0">
              <a:solidFill>
                <a:srgbClr val="FFFFFF"/>
              </a:solidFill>
              <a:latin typeface="Verdana" pitchFamily="34" charset="0"/>
            </a:endParaRPr>
          </a:p>
          <a:p>
            <a:pPr marL="342900" indent="-341313">
              <a:spcBef>
                <a:spcPts val="7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pt-BR" sz="2800" b="1" dirty="0">
                <a:solidFill>
                  <a:srgbClr val="FFFFFF"/>
                </a:solidFill>
                <a:latin typeface="Verdana" pitchFamily="34" charset="0"/>
              </a:rPr>
              <a:t>Características fenotípicas</a:t>
            </a:r>
          </a:p>
          <a:p>
            <a:pPr marL="342900" indent="-341313">
              <a:spcBef>
                <a:spcPts val="7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pt-BR" sz="2800" b="1" dirty="0">
                <a:solidFill>
                  <a:srgbClr val="FFFFFF"/>
                </a:solidFill>
                <a:latin typeface="Verdana" pitchFamily="34" charset="0"/>
              </a:rPr>
              <a:t>	Homem ex barba               </a:t>
            </a:r>
          </a:p>
          <a:p>
            <a:pPr marL="342900" indent="-341313">
              <a:spcBef>
                <a:spcPts val="700"/>
              </a:spcBef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pt-BR" sz="2800" b="1" dirty="0">
                <a:solidFill>
                  <a:srgbClr val="FFFFFF"/>
                </a:solidFill>
                <a:latin typeface="Verdana" pitchFamily="34" charset="0"/>
              </a:rPr>
              <a:t>	Mulher  ex mamas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0"/>
            <a:ext cx="1295400" cy="121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410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0" y="838200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Sexualidade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Consultoria</a:t>
            </a:r>
          </a:p>
        </p:txBody>
      </p:sp>
    </p:spTree>
    <p:extLst>
      <p:ext uri="{BB962C8B-B14F-4D97-AF65-F5344CB8AC3E}">
        <p14:creationId xmlns:p14="http://schemas.microsoft.com/office/powerpoint/2010/main" xmlns="" val="10598127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624" y="1124744"/>
            <a:ext cx="7315200" cy="715962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4D4D4D"/>
                </a:solidFill>
              </a:rPr>
              <a:t>Sexo</a:t>
            </a:r>
            <a:r>
              <a:rPr lang="en-US" b="1" dirty="0" smtClean="0">
                <a:solidFill>
                  <a:srgbClr val="4D4D4D"/>
                </a:solidFill>
              </a:rPr>
              <a:t> </a:t>
            </a:r>
            <a:r>
              <a:rPr lang="en-US" b="1" dirty="0" err="1" smtClean="0">
                <a:solidFill>
                  <a:srgbClr val="4D4D4D"/>
                </a:solidFill>
              </a:rPr>
              <a:t>Biológico</a:t>
            </a:r>
            <a:endParaRPr lang="en-US" b="1" dirty="0" smtClean="0">
              <a:solidFill>
                <a:srgbClr val="4D4D4D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endParaRPr lang="pt-BR" altLang="ko-KR" b="1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b="1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Características genotípicas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XX feminino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XY masculino</a:t>
            </a:r>
          </a:p>
          <a:p>
            <a:pPr marL="0" indent="0" algn="ctr">
              <a:lnSpc>
                <a:spcPct val="80000"/>
              </a:lnSpc>
              <a:buNone/>
            </a:pPr>
            <a:endParaRPr lang="pt-BR" altLang="ko-KR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b="1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Características fenotípicas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Homem ex barba              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Mulher  ex mamas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28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295400" y="0"/>
            <a:ext cx="78486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2225"/>
            <a:ext cx="7772400" cy="1252538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800" b="1" dirty="0" smtClean="0">
                <a:latin typeface="Verdana" pitchFamily="34" charset="0"/>
              </a:rPr>
              <a:t>Papeis Sexuais -</a:t>
            </a:r>
            <a:br>
              <a:rPr lang="pt-BR" sz="3800" b="1" dirty="0" smtClean="0">
                <a:latin typeface="Verdana" pitchFamily="34" charset="0"/>
              </a:rPr>
            </a:br>
            <a:r>
              <a:rPr lang="pt-BR" sz="3800" b="1" dirty="0" smtClean="0">
                <a:latin typeface="Verdana" pitchFamily="34" charset="0"/>
              </a:rPr>
              <a:t>Identidade de gênero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752600" y="1524000"/>
            <a:ext cx="7086600" cy="6043613"/>
          </a:xfrm>
        </p:spPr>
        <p:txBody>
          <a:bodyPr/>
          <a:lstStyle/>
          <a:p>
            <a:pPr marL="0" indent="0" eaLnBrk="1" hangingPunct="1">
              <a:spcBef>
                <a:spcPts val="9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 smtClean="0">
                <a:solidFill>
                  <a:srgbClr val="FFFFFF"/>
                </a:solidFill>
                <a:latin typeface="Verdana" pitchFamily="34" charset="0"/>
              </a:rPr>
              <a:t>Como me comporto</a:t>
            </a:r>
          </a:p>
          <a:p>
            <a:pPr marL="0" indent="0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1" dirty="0" smtClean="0">
              <a:solidFill>
                <a:srgbClr val="FFFFFF"/>
              </a:solidFill>
              <a:latin typeface="Verdana" pitchFamily="34" charset="0"/>
            </a:endParaRPr>
          </a:p>
          <a:p>
            <a:pPr marL="0" indent="0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Verdana" pitchFamily="34" charset="0"/>
              </a:rPr>
              <a:t>-Comportamentos considerados masculinos e femininos</a:t>
            </a:r>
          </a:p>
          <a:p>
            <a:pPr marL="0" indent="0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1" dirty="0" smtClean="0">
              <a:solidFill>
                <a:srgbClr val="FFFFFF"/>
              </a:solidFill>
              <a:latin typeface="Verdana" pitchFamily="34" charset="0"/>
            </a:endParaRPr>
          </a:p>
          <a:p>
            <a:pPr marL="0" indent="0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Verdana" pitchFamily="34" charset="0"/>
              </a:rPr>
              <a:t>-Variam de época e cultura</a:t>
            </a:r>
          </a:p>
          <a:p>
            <a:pPr marL="0" indent="0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1" dirty="0" smtClean="0">
              <a:solidFill>
                <a:srgbClr val="FFFFFF"/>
              </a:solidFill>
              <a:latin typeface="Verdana" pitchFamily="34" charset="0"/>
            </a:endParaRPr>
          </a:p>
          <a:p>
            <a:pPr marL="0" indent="0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Verdana" pitchFamily="34" charset="0"/>
              </a:rPr>
              <a:t>-São determinados pela sociedade e estão em constante transformação</a:t>
            </a:r>
          </a:p>
          <a:p>
            <a:pPr marL="0" indent="0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1" dirty="0" smtClean="0">
              <a:solidFill>
                <a:srgbClr val="FFFFFF"/>
              </a:solidFill>
              <a:latin typeface="Verdana" pitchFamily="34" charset="0"/>
            </a:endParaRPr>
          </a:p>
          <a:p>
            <a:pPr marL="0" indent="0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0" y="0"/>
            <a:ext cx="1295400" cy="121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0" y="838200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Sexualidade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Consultoria</a:t>
            </a:r>
          </a:p>
        </p:txBody>
      </p:sp>
    </p:spTree>
    <p:extLst>
      <p:ext uri="{BB962C8B-B14F-4D97-AF65-F5344CB8AC3E}">
        <p14:creationId xmlns:p14="http://schemas.microsoft.com/office/powerpoint/2010/main" xmlns="" val="1482119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476672"/>
            <a:ext cx="7315200" cy="1352128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b="1" dirty="0" smtClean="0">
                <a:solidFill>
                  <a:srgbClr val="4D4D4D"/>
                </a:solidFill>
              </a:rPr>
              <a:t>Papeis Sexuais -</a:t>
            </a:r>
            <a:br>
              <a:rPr lang="pt-BR" b="1" dirty="0" smtClean="0">
                <a:solidFill>
                  <a:srgbClr val="4D4D4D"/>
                </a:solidFill>
              </a:rPr>
            </a:br>
            <a:r>
              <a:rPr lang="pt-BR" b="1" dirty="0" smtClean="0">
                <a:solidFill>
                  <a:srgbClr val="4D4D4D"/>
                </a:solidFill>
              </a:rPr>
              <a:t>Identidade de gênero</a:t>
            </a:r>
            <a:endParaRPr lang="ru-RU" b="1" dirty="0" smtClean="0">
              <a:solidFill>
                <a:srgbClr val="4D4D4D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ko-KR" sz="3600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Como me comporto</a:t>
            </a:r>
          </a:p>
          <a:p>
            <a:pPr>
              <a:lnSpc>
                <a:spcPct val="80000"/>
              </a:lnSpc>
            </a:pPr>
            <a:endParaRPr lang="pt-BR" altLang="ko-KR" sz="3600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lvl="1">
              <a:lnSpc>
                <a:spcPct val="80000"/>
              </a:lnSpc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Comportamentos considerados masculinos e femininos</a:t>
            </a:r>
          </a:p>
          <a:p>
            <a:pPr>
              <a:lnSpc>
                <a:spcPct val="80000"/>
              </a:lnSpc>
            </a:pPr>
            <a:endParaRPr lang="pt-BR" altLang="ko-KR" sz="3600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lvl="1">
              <a:lnSpc>
                <a:spcPct val="80000"/>
              </a:lnSpc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Variam de época e cultura</a:t>
            </a:r>
          </a:p>
          <a:p>
            <a:pPr>
              <a:lnSpc>
                <a:spcPct val="80000"/>
              </a:lnSpc>
            </a:pPr>
            <a:endParaRPr lang="pt-BR" altLang="ko-KR" sz="3600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lvl="1">
              <a:lnSpc>
                <a:spcPct val="80000"/>
              </a:lnSpc>
            </a:pPr>
            <a:r>
              <a:rPr lang="pt-BR" altLang="ko-KR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São determinados pela sociedade e estão em constante transformação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8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295400" y="0"/>
            <a:ext cx="7848600" cy="6858000"/>
          </a:xfrm>
          <a:prstGeom prst="rect">
            <a:avLst/>
          </a:prstGeom>
          <a:gradFill rotWithShape="0">
            <a:gsLst>
              <a:gs pos="0">
                <a:srgbClr val="DBDBDB"/>
              </a:gs>
              <a:gs pos="100000">
                <a:srgbClr val="B2B2B2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1219200"/>
            <a:ext cx="1295400" cy="5638800"/>
          </a:xfrm>
          <a:prstGeom prst="rect">
            <a:avLst/>
          </a:prstGeom>
          <a:solidFill>
            <a:srgbClr val="B2B2B2"/>
          </a:solidFill>
          <a:ln w="93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295400" y="1219200"/>
            <a:ext cx="7848600" cy="5638800"/>
          </a:xfrm>
          <a:prstGeom prst="rect">
            <a:avLst/>
          </a:prstGeom>
          <a:solidFill>
            <a:srgbClr val="FF5900"/>
          </a:solidFill>
          <a:ln w="9360">
            <a:solidFill>
              <a:srgbClr val="FF7D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6553200" cy="1219200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800" b="1" dirty="0" smtClean="0">
                <a:latin typeface="Verdana" pitchFamily="34" charset="0"/>
              </a:rPr>
              <a:t>Identidade sexual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752600" y="1828800"/>
            <a:ext cx="7086600" cy="4924425"/>
          </a:xfrm>
        </p:spPr>
        <p:txBody>
          <a:bodyPr/>
          <a:lstStyle/>
          <a:p>
            <a:pPr marL="0" indent="0" eaLnBrk="1" hangingPunct="1">
              <a:spcBef>
                <a:spcPts val="9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 smtClean="0">
                <a:solidFill>
                  <a:srgbClr val="FFFFFF"/>
                </a:solidFill>
                <a:latin typeface="Verdana" pitchFamily="34" charset="0"/>
              </a:rPr>
              <a:t>Quem acredito ser</a:t>
            </a:r>
          </a:p>
          <a:p>
            <a:pPr marL="0" indent="0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1" dirty="0" smtClean="0">
              <a:solidFill>
                <a:srgbClr val="FFFFFF"/>
              </a:solidFill>
              <a:latin typeface="Verdana" pitchFamily="34" charset="0"/>
            </a:endParaRPr>
          </a:p>
          <a:p>
            <a:pPr marL="0" indent="0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Verdana" pitchFamily="34" charset="0"/>
              </a:rPr>
              <a:t>-Não basta a referência biológica para nos sentirmos homem ou mulher</a:t>
            </a:r>
          </a:p>
          <a:p>
            <a:pPr marL="0" indent="0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1" dirty="0" smtClean="0">
              <a:solidFill>
                <a:srgbClr val="FFFFFF"/>
              </a:solidFill>
              <a:latin typeface="Verdana" pitchFamily="34" charset="0"/>
            </a:endParaRPr>
          </a:p>
          <a:p>
            <a:pPr marL="0" indent="0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Verdana" pitchFamily="34" charset="0"/>
              </a:rPr>
              <a:t>-A forma como somos tratados é importante na construção de nossa identidade</a:t>
            </a:r>
          </a:p>
          <a:p>
            <a:pPr marL="0" indent="0" eaLnBrk="1" hangingPunct="1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1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0"/>
            <a:ext cx="1295400" cy="121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6152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0" y="838200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Sexualidade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en-US" sz="1100">
                <a:solidFill>
                  <a:srgbClr val="9E0000"/>
                </a:solidFill>
                <a:latin typeface="Arial" charset="0"/>
              </a:rPr>
              <a:t>Consultoria</a:t>
            </a:r>
          </a:p>
        </p:txBody>
      </p:sp>
    </p:spTree>
    <p:extLst>
      <p:ext uri="{BB962C8B-B14F-4D97-AF65-F5344CB8AC3E}">
        <p14:creationId xmlns:p14="http://schemas.microsoft.com/office/powerpoint/2010/main" xmlns="" val="3252684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908720"/>
            <a:ext cx="7315200" cy="92008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b="1" dirty="0" smtClean="0">
                <a:solidFill>
                  <a:srgbClr val="4D4D4D"/>
                </a:solidFill>
              </a:rPr>
              <a:t>Identidade sexual</a:t>
            </a:r>
            <a:endParaRPr lang="ru-RU" b="1" dirty="0" smtClean="0">
              <a:solidFill>
                <a:srgbClr val="4D4D4D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ko-KR" sz="3600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Quem acredito ser</a:t>
            </a:r>
          </a:p>
          <a:p>
            <a:pPr>
              <a:lnSpc>
                <a:spcPct val="80000"/>
              </a:lnSpc>
            </a:pPr>
            <a:endParaRPr lang="pt-BR" altLang="ko-KR" sz="3600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lvl="1">
              <a:lnSpc>
                <a:spcPct val="80000"/>
              </a:lnSpc>
            </a:pPr>
            <a:r>
              <a:rPr lang="pt-BR" altLang="ko-KR" sz="3200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Não basta a referência biológica para nos sentirmos homem ou mulher</a:t>
            </a:r>
          </a:p>
          <a:p>
            <a:pPr lvl="1">
              <a:lnSpc>
                <a:spcPct val="80000"/>
              </a:lnSpc>
            </a:pPr>
            <a:endParaRPr lang="pt-BR" altLang="ko-KR" sz="3200" dirty="0" smtClean="0">
              <a:solidFill>
                <a:srgbClr val="777777"/>
              </a:solidFill>
              <a:latin typeface="Verdana" pitchFamily="34" charset="0"/>
              <a:ea typeface="굴림" charset="-127"/>
            </a:endParaRPr>
          </a:p>
          <a:p>
            <a:pPr lvl="1">
              <a:lnSpc>
                <a:spcPct val="80000"/>
              </a:lnSpc>
            </a:pPr>
            <a:r>
              <a:rPr lang="pt-BR" altLang="ko-KR" sz="3200" dirty="0" smtClean="0">
                <a:solidFill>
                  <a:srgbClr val="777777"/>
                </a:solidFill>
                <a:latin typeface="Verdana" pitchFamily="34" charset="0"/>
                <a:ea typeface="굴림" charset="-127"/>
              </a:rPr>
              <a:t>A forma como somos tratados é importante na construção de nossa identidade</a:t>
            </a:r>
          </a:p>
        </p:txBody>
      </p:sp>
    </p:spTree>
    <p:extLst>
      <p:ext uri="{BB962C8B-B14F-4D97-AF65-F5344CB8AC3E}">
        <p14:creationId xmlns:p14="http://schemas.microsoft.com/office/powerpoint/2010/main" xmlns="" val="82990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64</TotalTime>
  <Words>1111</Words>
  <Application>Microsoft Office PowerPoint</Application>
  <PresentationFormat>Apresentação na tela (4:3)</PresentationFormat>
  <Paragraphs>452</Paragraphs>
  <Slides>31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powerpoint-template</vt:lpstr>
      <vt:lpstr>DIVERSIDADE SEXUAL NA ESCOLA: VAMOS FALAR SOBRE ISSO</vt:lpstr>
      <vt:lpstr>4 Pilares da Sexualidade</vt:lpstr>
      <vt:lpstr>4 Pilares da Sexualidade</vt:lpstr>
      <vt:lpstr>Slide 4</vt:lpstr>
      <vt:lpstr>Sexo Biológico</vt:lpstr>
      <vt:lpstr>Papeis Sexuais - Identidade de gênero</vt:lpstr>
      <vt:lpstr>Papeis Sexuais - Identidade de gênero</vt:lpstr>
      <vt:lpstr>Identidade sexual</vt:lpstr>
      <vt:lpstr>Identidade sexual</vt:lpstr>
      <vt:lpstr>Orientação do desejo sexual</vt:lpstr>
      <vt:lpstr>Orientação do desejo sexual</vt:lpstr>
      <vt:lpstr>Slide 12</vt:lpstr>
      <vt:lpstr>Orientação do desejo sexual</vt:lpstr>
      <vt:lpstr>Slide 14</vt:lpstr>
      <vt:lpstr>Heterossexual</vt:lpstr>
      <vt:lpstr>Homossexual</vt:lpstr>
      <vt:lpstr>Homossexual</vt:lpstr>
      <vt:lpstr>Slide 18</vt:lpstr>
      <vt:lpstr>Slide 19</vt:lpstr>
      <vt:lpstr>Bissexual</vt:lpstr>
      <vt:lpstr>Bissexual</vt:lpstr>
      <vt:lpstr>Orientações do Desejo</vt:lpstr>
      <vt:lpstr>Orientações do Desejo</vt:lpstr>
      <vt:lpstr>Identidade de Gênero</vt:lpstr>
      <vt:lpstr>Identidade de Gênero</vt:lpstr>
      <vt:lpstr>Travestilidade</vt:lpstr>
      <vt:lpstr>Travestilidade</vt:lpstr>
      <vt:lpstr>Transexualidade</vt:lpstr>
      <vt:lpstr>Transexualidade</vt:lpstr>
      <vt:lpstr>Slide 30</vt:lpstr>
      <vt:lpstr>Slide 31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DIVERSIDADE SEXUAL NA ESCOLA: VAMOS FALAR SOBRE ISSO</dc:title>
  <dc:creator>Carol</dc:creator>
  <cp:lastModifiedBy>chico</cp:lastModifiedBy>
  <cp:revision>7</cp:revision>
  <dcterms:created xsi:type="dcterms:W3CDTF">2016-02-11T22:43:46Z</dcterms:created>
  <dcterms:modified xsi:type="dcterms:W3CDTF">2016-09-19T21:22:10Z</dcterms:modified>
</cp:coreProperties>
</file>